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2"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Wingdings 3" panose="05040102010807070707" pitchFamily="18" charset="2"/>
      <p:regular r:id="rId15"/>
    </p:embeddedFont>
    <p:embeddedFont>
      <p:font typeface="Century Gothic" panose="020B0502020202020204" pitchFamily="34" charset="0"/>
      <p:regular r:id="rId16"/>
      <p:bold r:id="rId17"/>
      <p:italic r:id="rId18"/>
      <p:boldItalic r:id="rId19"/>
    </p:embeddedFont>
    <p:embeddedFont>
      <p:font typeface="Gadugi" panose="020B0502040204020203" pitchFamily="34" charset="0"/>
      <p:regular r:id="rId20"/>
      <p:bold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3C84"/>
    <a:srgbClr val="963488"/>
    <a:srgbClr val="A100FF"/>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81" autoAdjust="0"/>
    <p:restoredTop sz="73146" autoAdjust="0"/>
  </p:normalViewPr>
  <p:slideViewPr>
    <p:cSldViewPr>
      <p:cViewPr>
        <p:scale>
          <a:sx n="33" d="100"/>
          <a:sy n="33" d="100"/>
        </p:scale>
        <p:origin x="7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smtClean="0"/>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lumMod val="60000"/>
                    <a:lumOff val="4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221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32433" y="1028699"/>
            <a:ext cx="13238487" cy="546100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428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smtClean="0"/>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7742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0" y="2171700"/>
            <a:ext cx="11998973" cy="3485061"/>
          </a:xfrm>
        </p:spPr>
        <p:txBody>
          <a:bodyPr/>
          <a:lstStyle>
            <a:lvl1pPr>
              <a:defRPr sz="72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2895601" y="5656761"/>
            <a:ext cx="10919474" cy="513261"/>
          </a:xfrm>
        </p:spPr>
        <p:txBody>
          <a:bodyPr anchor="t">
            <a:normAutofit/>
          </a:bodyPr>
          <a:lstStyle>
            <a:lvl1pPr marL="0" indent="0">
              <a:buNone/>
              <a:defRPr lang="en-US" sz="2100" b="0" i="0" kern="1200" cap="small" dirty="0">
                <a:solidFill>
                  <a:schemeClr val="accent1">
                    <a:lumMod val="60000"/>
                    <a:lumOff val="40000"/>
                  </a:schemeClr>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347443" y="1456880"/>
            <a:ext cx="1202868" cy="2908489"/>
          </a:xfrm>
          <a:prstGeom prst="rect">
            <a:avLst/>
          </a:prstGeom>
          <a:noFill/>
        </p:spPr>
        <p:txBody>
          <a:bodyPr wrap="square" rtlCol="0">
            <a:spAutoFit/>
          </a:bodyPr>
          <a:lstStyle/>
          <a:p>
            <a:pPr algn="r"/>
            <a:r>
              <a:rPr lang="en-US" sz="18300" b="0" i="0" dirty="0">
                <a:solidFill>
                  <a:schemeClr val="accent1">
                    <a:lumMod val="60000"/>
                    <a:lumOff val="40000"/>
                  </a:schemeClr>
                </a:solidFill>
                <a:latin typeface="Arial"/>
                <a:ea typeface="+mj-ea"/>
                <a:cs typeface="+mj-cs"/>
              </a:rPr>
              <a:t>“</a:t>
            </a:r>
          </a:p>
        </p:txBody>
      </p:sp>
      <p:sp>
        <p:nvSpPr>
          <p:cNvPr id="11" name="TextBox 10"/>
          <p:cNvSpPr txBox="1"/>
          <p:nvPr/>
        </p:nvSpPr>
        <p:spPr>
          <a:xfrm>
            <a:off x="13995735" y="3920681"/>
            <a:ext cx="1202868" cy="2908489"/>
          </a:xfrm>
          <a:prstGeom prst="rect">
            <a:avLst/>
          </a:prstGeom>
          <a:noFill/>
        </p:spPr>
        <p:txBody>
          <a:bodyPr wrap="square" rtlCol="0">
            <a:spAutoFit/>
          </a:bodyPr>
          <a:lstStyle/>
          <a:p>
            <a:pPr algn="r"/>
            <a:r>
              <a:rPr lang="en-US" sz="183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734882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2" y="4686302"/>
            <a:ext cx="13238489" cy="2479770"/>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none">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5295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0883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smtClean="0"/>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2624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8550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7126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018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accent1">
                    <a:lumMod val="60000"/>
                    <a:lumOff val="4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935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02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accent1">
                    <a:lumMod val="60000"/>
                    <a:lumOff val="40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3472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38154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683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5101595" cy="2171700"/>
          </a:xfrm>
        </p:spPr>
        <p:txBody>
          <a:bodyPr anchor="b"/>
          <a:lstStyle>
            <a:lvl1pPr algn="l">
              <a:defRPr sz="3600" b="0"/>
            </a:lvl1pPr>
          </a:lstStyle>
          <a:p>
            <a:r>
              <a:rPr lang="en-US" smtClean="0"/>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732433" y="4693921"/>
            <a:ext cx="5101593"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655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22596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1" y="4004528"/>
            <a:ext cx="6053504"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13518"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fld id="{1D8BD707-D9CF-40AE-B4C6-C98DA3205C09}" type="datetimeFigureOut">
              <a:rPr lang="en-US" smtClean="0"/>
              <a:pPr/>
              <a:t>10/5/2023</a:t>
            </a:fld>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05427720"/>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5pPr>
      <a:lvl6pPr marL="37719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accent1">
            <a:lumMod val="60000"/>
            <a:lumOff val="40000"/>
          </a:schemeClr>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7.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3.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0.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9.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11.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6.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8.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8.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smtClean="0">
                <a:solidFill>
                  <a:srgbClr val="FFFFFF"/>
                </a:solidFill>
                <a:latin typeface="Graphik Regular" panose="020B0503030202060203" pitchFamily="34" charset="0"/>
              </a:rPr>
              <a:t>[Social Buzz Analysis]</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1449050" y="777543"/>
            <a:ext cx="6019800" cy="834765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374151"/>
              </a:solidFill>
              <a:latin typeface="Söhne"/>
            </a:endParaRPr>
          </a:p>
          <a:p>
            <a:pPr algn="ctr"/>
            <a:endParaRPr lang="en-US" dirty="0">
              <a:solidFill>
                <a:srgbClr val="374151"/>
              </a:solidFill>
              <a:latin typeface="Söhne"/>
            </a:endParaRPr>
          </a:p>
          <a:p>
            <a:pPr algn="ctr"/>
            <a:endParaRPr lang="en-US" dirty="0" smtClean="0">
              <a:solidFill>
                <a:srgbClr val="374151"/>
              </a:solidFill>
              <a:latin typeface="Söhne"/>
            </a:endParaRPr>
          </a:p>
          <a:p>
            <a:pPr algn="ctr"/>
            <a:endParaRPr lang="en-US" dirty="0">
              <a:solidFill>
                <a:srgbClr val="374151"/>
              </a:solidFill>
              <a:latin typeface="Söhne"/>
            </a:endParaRPr>
          </a:p>
          <a:p>
            <a:pPr algn="ctr"/>
            <a:endParaRPr lang="en-US" dirty="0" smtClean="0">
              <a:solidFill>
                <a:srgbClr val="374151"/>
              </a:solidFill>
              <a:latin typeface="Söhne"/>
            </a:endParaRPr>
          </a:p>
          <a:p>
            <a:pPr algn="ctr"/>
            <a:endParaRPr lang="en-US" sz="2000" dirty="0" smtClean="0">
              <a:solidFill>
                <a:schemeClr val="tx1"/>
              </a:solidFill>
              <a:latin typeface="Söhne"/>
            </a:endParaRPr>
          </a:p>
          <a:p>
            <a:pPr algn="ctr"/>
            <a:endParaRPr lang="en-US" sz="2000" dirty="0">
              <a:solidFill>
                <a:schemeClr val="tx1"/>
              </a:solidFill>
              <a:latin typeface="Söhne"/>
            </a:endParaRPr>
          </a:p>
          <a:p>
            <a:pPr algn="just"/>
            <a:r>
              <a:rPr lang="en-US" sz="2000" dirty="0" smtClean="0">
                <a:solidFill>
                  <a:schemeClr val="tx1"/>
                </a:solidFill>
                <a:latin typeface="Century Gothic" panose="020B0502020202020204" pitchFamily="34" charset="0"/>
              </a:rPr>
              <a:t>The </a:t>
            </a:r>
            <a:r>
              <a:rPr lang="en-US" sz="2000" dirty="0">
                <a:solidFill>
                  <a:schemeClr val="tx1"/>
                </a:solidFill>
                <a:latin typeface="Century Gothic" panose="020B0502020202020204" pitchFamily="34" charset="0"/>
              </a:rPr>
              <a:t>subject of food enjoys widespread popularity, and within the top five content categories, "Healthy Eating" emerges as the most highly favored among our audience. This valuable insight provides strategic direction for crafting a campaign and establishing partnerships with brands focused on promoting healthy dietary choices, thereby enhancing user </a:t>
            </a:r>
            <a:r>
              <a:rPr lang="en-US" sz="2000" dirty="0" smtClean="0">
                <a:solidFill>
                  <a:schemeClr val="tx1"/>
                </a:solidFill>
                <a:latin typeface="Century Gothic" panose="020B0502020202020204" pitchFamily="34" charset="0"/>
              </a:rPr>
              <a:t>engagement</a:t>
            </a:r>
            <a:endParaRPr lang="en-US" dirty="0" smtClean="0">
              <a:solidFill>
                <a:srgbClr val="374151"/>
              </a:solidFill>
              <a:latin typeface="Söhne"/>
            </a:endParaRPr>
          </a:p>
        </p:txBody>
      </p:sp>
      <p:sp>
        <p:nvSpPr>
          <p:cNvPr id="26" name="TextBox 13">
            <a:extLst>
              <a:ext uri="{FF2B5EF4-FFF2-40B4-BE49-F238E27FC236}">
                <a16:creationId xmlns:a16="http://schemas.microsoft.com/office/drawing/2014/main" id="{EA775DEA-C6AD-DC4F-AE61-910FBC29EA06}"/>
              </a:ext>
            </a:extLst>
          </p:cNvPr>
          <p:cNvSpPr txBox="1"/>
          <p:nvPr/>
        </p:nvSpPr>
        <p:spPr>
          <a:xfrm>
            <a:off x="11620216" y="949022"/>
            <a:ext cx="5677467" cy="339901"/>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a:latin typeface="Gadugi" panose="020B0502040204020203" pitchFamily="34" charset="0"/>
                <a:ea typeface="Gadugi" panose="020B0502040204020203" pitchFamily="34" charset="0"/>
              </a:rPr>
              <a:t>ANALYSIS</a:t>
            </a:r>
          </a:p>
        </p:txBody>
      </p:sp>
      <p:sp>
        <p:nvSpPr>
          <p:cNvPr id="27" name="TextBox 12">
            <a:extLst>
              <a:ext uri="{FF2B5EF4-FFF2-40B4-BE49-F238E27FC236}">
                <a16:creationId xmlns:a16="http://schemas.microsoft.com/office/drawing/2014/main" id="{B930539D-B309-DF4F-BB41-4D61D91F7FC2}"/>
              </a:ext>
            </a:extLst>
          </p:cNvPr>
          <p:cNvSpPr txBox="1"/>
          <p:nvPr/>
        </p:nvSpPr>
        <p:spPr>
          <a:xfrm>
            <a:off x="11581833" y="1423362"/>
            <a:ext cx="5677467" cy="2741520"/>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60"/>
              </a:lnSpc>
            </a:pPr>
            <a:r>
              <a:rPr lang="en-US" sz="2000" dirty="0"/>
              <a:t>A significant portion of the audience demonstrates a strong affinity for two specific content categories, namely, wildlife and scientific topics. They derive great satisfaction from acquiring knowledge pertaining to tangible real-world subjects and factual information</a:t>
            </a:r>
            <a:r>
              <a:rPr lang="en-US" sz="2000" dirty="0" smtClean="0"/>
              <a:t>.</a:t>
            </a:r>
            <a:endParaRPr lang="en-US" sz="2000" spc="-19" dirty="0">
              <a:latin typeface="Gadugi" panose="020B0502040204020203" pitchFamily="34" charset="0"/>
              <a:ea typeface="Gadugi" panose="020B0502040204020203" pitchFamily="34" charset="0"/>
            </a:endParaRPr>
          </a:p>
          <a:p>
            <a:pPr>
              <a:lnSpc>
                <a:spcPts val="2660"/>
              </a:lnSpc>
            </a:pPr>
            <a:endParaRPr lang="en-US" sz="2000" spc="-19" dirty="0">
              <a:latin typeface="Gadugi" panose="020B0502040204020203" pitchFamily="34" charset="0"/>
              <a:ea typeface="Gadugi" panose="020B0502040204020203" pitchFamily="34" charset="0"/>
            </a:endParaRPr>
          </a:p>
        </p:txBody>
      </p:sp>
      <p:sp>
        <p:nvSpPr>
          <p:cNvPr id="28" name="TextBox 13">
            <a:extLst>
              <a:ext uri="{FF2B5EF4-FFF2-40B4-BE49-F238E27FC236}">
                <a16:creationId xmlns:a16="http://schemas.microsoft.com/office/drawing/2014/main" id="{EA775DEA-C6AD-DC4F-AE61-910FBC29EA06}"/>
              </a:ext>
            </a:extLst>
          </p:cNvPr>
          <p:cNvSpPr txBox="1"/>
          <p:nvPr/>
        </p:nvSpPr>
        <p:spPr>
          <a:xfrm>
            <a:off x="11561143" y="4040127"/>
            <a:ext cx="5677467" cy="339901"/>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940"/>
              </a:lnSpc>
            </a:pPr>
            <a:r>
              <a:rPr lang="en-US" sz="2100" spc="-21" dirty="0" smtClean="0">
                <a:latin typeface="Gadugi" panose="020B0502040204020203" pitchFamily="34" charset="0"/>
                <a:ea typeface="Gadugi" panose="020B0502040204020203" pitchFamily="34" charset="0"/>
              </a:rPr>
              <a:t>INSIGHTS</a:t>
            </a:r>
            <a:endParaRPr lang="en-US" sz="2100" spc="-21" dirty="0">
              <a:latin typeface="Gadugi" panose="020B0502040204020203" pitchFamily="34" charset="0"/>
              <a:ea typeface="Gadugi"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34" name="Rectangle 33"/>
          <p:cNvSpPr/>
          <p:nvPr/>
        </p:nvSpPr>
        <p:spPr>
          <a:xfrm>
            <a:off x="6858000" y="2025890"/>
            <a:ext cx="11277600" cy="62818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lumOff val="15000"/>
                </a:schemeClr>
              </a:solidFill>
            </a:endParaRPr>
          </a:p>
        </p:txBody>
      </p:sp>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1"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Rectangle 34"/>
          <p:cNvSpPr/>
          <p:nvPr/>
        </p:nvSpPr>
        <p:spPr>
          <a:xfrm>
            <a:off x="8625752" y="3074276"/>
            <a:ext cx="9144000" cy="4893647"/>
          </a:xfrm>
          <a:prstGeom prst="rect">
            <a:avLst/>
          </a:prstGeom>
        </p:spPr>
        <p:txBody>
          <a:bodyPr>
            <a:spAutoFit/>
          </a:bodyPr>
          <a:lstStyle/>
          <a:p>
            <a:r>
              <a:rPr lang="en-US" sz="2400" b="1" dirty="0">
                <a:solidFill>
                  <a:srgbClr val="374151"/>
                </a:solidFill>
                <a:latin typeface="Söhne"/>
              </a:rPr>
              <a:t>The Social Buzz Advisory Engagement is a 3-month project aimed at helping Social Buzz navigate their rapid growth and prepare for an IPO. The project includes </a:t>
            </a:r>
            <a:endParaRPr lang="en-US" sz="2400" b="1" dirty="0" smtClean="0">
              <a:solidFill>
                <a:srgbClr val="374151"/>
              </a:solidFill>
              <a:latin typeface="Söhne"/>
            </a:endParaRPr>
          </a:p>
          <a:p>
            <a:endParaRPr lang="en-US" sz="2400" b="1" dirty="0" smtClean="0">
              <a:solidFill>
                <a:srgbClr val="374151"/>
              </a:solidFill>
              <a:latin typeface="Söhne"/>
            </a:endParaRPr>
          </a:p>
          <a:p>
            <a:pPr marL="342900" indent="-342900">
              <a:buFont typeface="Arial" panose="020B0604020202020204" pitchFamily="34" charset="0"/>
              <a:buChar char="•"/>
            </a:pPr>
            <a:r>
              <a:rPr lang="en-US" sz="2400" b="1" dirty="0">
                <a:solidFill>
                  <a:srgbClr val="374151"/>
                </a:solidFill>
                <a:latin typeface="Söhne"/>
              </a:rPr>
              <a:t>A</a:t>
            </a:r>
            <a:r>
              <a:rPr lang="en-US" sz="2400" b="1" dirty="0" smtClean="0">
                <a:solidFill>
                  <a:srgbClr val="374151"/>
                </a:solidFill>
                <a:latin typeface="Söhne"/>
              </a:rPr>
              <a:t>uditing </a:t>
            </a:r>
            <a:r>
              <a:rPr lang="en-US" sz="2400" b="1" dirty="0">
                <a:solidFill>
                  <a:srgbClr val="374151"/>
                </a:solidFill>
                <a:latin typeface="Söhne"/>
              </a:rPr>
              <a:t>their big data </a:t>
            </a:r>
            <a:r>
              <a:rPr lang="en-US" sz="2400" b="1" dirty="0" smtClean="0">
                <a:solidFill>
                  <a:srgbClr val="374151"/>
                </a:solidFill>
                <a:latin typeface="Söhne"/>
              </a:rPr>
              <a:t>practices</a:t>
            </a:r>
          </a:p>
          <a:p>
            <a:pPr marL="342900" indent="-342900">
              <a:buFont typeface="Arial" panose="020B0604020202020204" pitchFamily="34" charset="0"/>
              <a:buChar char="•"/>
            </a:pPr>
            <a:r>
              <a:rPr lang="en-US" sz="2400" b="1" dirty="0">
                <a:solidFill>
                  <a:srgbClr val="374151"/>
                </a:solidFill>
                <a:latin typeface="Söhne"/>
              </a:rPr>
              <a:t>O</a:t>
            </a:r>
            <a:r>
              <a:rPr lang="en-US" sz="2400" b="1" dirty="0" smtClean="0">
                <a:solidFill>
                  <a:srgbClr val="374151"/>
                </a:solidFill>
                <a:latin typeface="Söhne"/>
              </a:rPr>
              <a:t>ffering </a:t>
            </a:r>
            <a:r>
              <a:rPr lang="en-US" sz="2400" b="1" dirty="0">
                <a:solidFill>
                  <a:srgbClr val="374151"/>
                </a:solidFill>
                <a:latin typeface="Söhne"/>
              </a:rPr>
              <a:t>IPO </a:t>
            </a:r>
            <a:r>
              <a:rPr lang="en-US" sz="2400" b="1" dirty="0" smtClean="0">
                <a:solidFill>
                  <a:srgbClr val="374151"/>
                </a:solidFill>
                <a:latin typeface="Söhne"/>
              </a:rPr>
              <a:t>guidance</a:t>
            </a:r>
          </a:p>
          <a:p>
            <a:pPr marL="342900" indent="-342900">
              <a:buFont typeface="Arial" panose="020B0604020202020204" pitchFamily="34" charset="0"/>
              <a:buChar char="•"/>
            </a:pPr>
            <a:r>
              <a:rPr lang="en-US" sz="2400" b="1" dirty="0">
                <a:solidFill>
                  <a:srgbClr val="374151"/>
                </a:solidFill>
                <a:latin typeface="Söhne"/>
              </a:rPr>
              <a:t>A</a:t>
            </a:r>
            <a:r>
              <a:rPr lang="en-US" sz="2400" b="1" dirty="0" smtClean="0">
                <a:solidFill>
                  <a:srgbClr val="374151"/>
                </a:solidFill>
                <a:latin typeface="Söhne"/>
              </a:rPr>
              <a:t>nalyzing </a:t>
            </a:r>
            <a:r>
              <a:rPr lang="en-US" sz="2400" b="1" dirty="0">
                <a:solidFill>
                  <a:srgbClr val="374151"/>
                </a:solidFill>
                <a:latin typeface="Söhne"/>
              </a:rPr>
              <a:t>content categories. </a:t>
            </a:r>
            <a:endParaRPr lang="en-US" sz="2400" b="1" dirty="0" smtClean="0">
              <a:solidFill>
                <a:srgbClr val="374151"/>
              </a:solidFill>
              <a:latin typeface="Söhne"/>
            </a:endParaRPr>
          </a:p>
          <a:p>
            <a:pPr marL="342900" indent="-342900">
              <a:buFont typeface="Arial" panose="020B0604020202020204" pitchFamily="34" charset="0"/>
              <a:buChar char="•"/>
            </a:pPr>
            <a:endParaRPr lang="en-US" sz="2400" b="1" dirty="0" smtClean="0">
              <a:solidFill>
                <a:srgbClr val="374151"/>
              </a:solidFill>
              <a:latin typeface="Söhne"/>
            </a:endParaRPr>
          </a:p>
          <a:p>
            <a:r>
              <a:rPr lang="en-US" sz="2400" b="1" dirty="0" smtClean="0">
                <a:solidFill>
                  <a:srgbClr val="374151"/>
                </a:solidFill>
                <a:latin typeface="Söhne"/>
              </a:rPr>
              <a:t>Key </a:t>
            </a:r>
            <a:r>
              <a:rPr lang="en-US" sz="2400" b="1" dirty="0">
                <a:solidFill>
                  <a:srgbClr val="374151"/>
                </a:solidFill>
                <a:latin typeface="Söhne"/>
              </a:rPr>
              <a:t>tasks include data extraction, data center audit, virtual sessions, technology workshops, stress testing, and documentation. The goal is to demonstrate Accenture's expertise in supporting Social Buzz's scaling efforts and preparing them for a successful IPO</a:t>
            </a:r>
            <a:r>
              <a:rPr lang="en-US" b="1" dirty="0">
                <a:solidFill>
                  <a:srgbClr val="374151"/>
                </a:solidFill>
                <a:latin typeface="Söhne"/>
              </a:rPr>
              <a:t>.</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Rectangle 21"/>
          <p:cNvSpPr/>
          <p:nvPr/>
        </p:nvSpPr>
        <p:spPr>
          <a:xfrm>
            <a:off x="3381715" y="3491936"/>
            <a:ext cx="6172200" cy="5562600"/>
          </a:xfrm>
          <a:prstGeom prst="rect">
            <a:avLst/>
          </a:prstGeom>
          <a:solidFill>
            <a:srgbClr val="883C84"/>
          </a:solidFill>
          <a:ln>
            <a:solidFill>
              <a:srgbClr val="963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Söhne"/>
              </a:rPr>
              <a:t>Navigate the top 5 most popular categories of content </a:t>
            </a:r>
            <a:r>
              <a:rPr lang="en-US" sz="2400" b="1" dirty="0">
                <a:solidFill>
                  <a:schemeClr val="tx1"/>
                </a:solidFill>
                <a:latin typeface="Söhne"/>
              </a:rPr>
              <a:t>effectively to deliver a successful advisory engagement for Social Buzz</a:t>
            </a:r>
            <a:endParaRPr lang="en-US" sz="2400" b="1"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9587" y="-1214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46"/>
          <p:cNvSpPr txBox="1"/>
          <p:nvPr/>
        </p:nvSpPr>
        <p:spPr>
          <a:xfrm>
            <a:off x="13910933" y="1282082"/>
            <a:ext cx="3505200"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a:latin typeface="Gadugi" panose="020B0502040204020203" pitchFamily="34" charset="0"/>
                <a:ea typeface="Gadugi" panose="020B0502040204020203" pitchFamily="34" charset="0"/>
              </a:rPr>
              <a:t>ANDREW FLEMING</a:t>
            </a:r>
          </a:p>
          <a:p>
            <a:pPr algn="ctr"/>
            <a:r>
              <a:rPr lang="en-US" sz="2800" dirty="0">
                <a:latin typeface="Gadugi" panose="020B0502040204020203" pitchFamily="34" charset="0"/>
                <a:ea typeface="Gadugi" panose="020B0502040204020203" pitchFamily="34" charset="0"/>
              </a:rPr>
              <a:t>Chief Technical Architect</a:t>
            </a:r>
          </a:p>
        </p:txBody>
      </p:sp>
      <p:sp>
        <p:nvSpPr>
          <p:cNvPr id="33" name="TextBox 47"/>
          <p:cNvSpPr txBox="1"/>
          <p:nvPr/>
        </p:nvSpPr>
        <p:spPr>
          <a:xfrm>
            <a:off x="14183770" y="7537776"/>
            <a:ext cx="3505200"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smtClean="0">
                <a:latin typeface="Gadugi" panose="020B0502040204020203" pitchFamily="34" charset="0"/>
                <a:ea typeface="Gadugi" panose="020B0502040204020203" pitchFamily="34" charset="0"/>
              </a:rPr>
              <a:t>Siphosihle </a:t>
            </a:r>
            <a:r>
              <a:rPr lang="en-US" sz="2800" b="1" dirty="0" err="1" smtClean="0">
                <a:latin typeface="Gadugi" panose="020B0502040204020203" pitchFamily="34" charset="0"/>
                <a:ea typeface="Gadugi" panose="020B0502040204020203" pitchFamily="34" charset="0"/>
              </a:rPr>
              <a:t>Mtshali</a:t>
            </a:r>
            <a:endParaRPr lang="en-US" sz="2800" b="1" dirty="0">
              <a:latin typeface="Gadugi" panose="020B0502040204020203" pitchFamily="34" charset="0"/>
              <a:ea typeface="Gadugi" panose="020B0502040204020203" pitchFamily="34" charset="0"/>
            </a:endParaRPr>
          </a:p>
          <a:p>
            <a:pPr algn="ctr"/>
            <a:r>
              <a:rPr lang="en-US" sz="2800" dirty="0" smtClean="0">
                <a:latin typeface="Gadugi" panose="020B0502040204020203" pitchFamily="34" charset="0"/>
                <a:ea typeface="Gadugi" panose="020B0502040204020203" pitchFamily="34" charset="0"/>
              </a:rPr>
              <a:t>Data Analyst</a:t>
            </a:r>
            <a:endParaRPr lang="en-US" sz="2800" dirty="0">
              <a:latin typeface="Gadugi" panose="020B0502040204020203" pitchFamily="34" charset="0"/>
              <a:ea typeface="Gadugi" panose="020B0502040204020203" pitchFamily="34" charset="0"/>
            </a:endParaRPr>
          </a:p>
        </p:txBody>
      </p:sp>
      <p:pic>
        <p:nvPicPr>
          <p:cNvPr id="35" name="Picture 34"/>
          <p:cNvPicPr>
            <a:picLocks noChangeAspect="1"/>
          </p:cNvPicPr>
          <p:nvPr/>
        </p:nvPicPr>
        <p:blipFill>
          <a:blip r:embed="rId7"/>
          <a:stretch>
            <a:fillRect/>
          </a:stretch>
        </p:blipFill>
        <p:spPr>
          <a:xfrm>
            <a:off x="11552960" y="6970981"/>
            <a:ext cx="1904444" cy="19796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TextBox 47"/>
          <p:cNvSpPr txBox="1"/>
          <p:nvPr/>
        </p:nvSpPr>
        <p:spPr>
          <a:xfrm>
            <a:off x="14133407" y="4595466"/>
            <a:ext cx="3505200"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800" b="1" dirty="0">
                <a:latin typeface="Gadugi" panose="020B0502040204020203" pitchFamily="34" charset="0"/>
                <a:ea typeface="Gadugi" panose="020B0502040204020203" pitchFamily="34" charset="0"/>
              </a:rPr>
              <a:t>Marcos Rompton</a:t>
            </a:r>
          </a:p>
          <a:p>
            <a:pPr algn="ctr"/>
            <a:r>
              <a:rPr lang="en-US" sz="2800" dirty="0">
                <a:latin typeface="Gadugi" panose="020B0502040204020203" pitchFamily="34" charset="0"/>
                <a:ea typeface="Gadugi" panose="020B0502040204020203" pitchFamily="34" charset="0"/>
              </a:rPr>
              <a:t>Senior Principle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6">
            <a:extLst>
              <a:ext uri="{FF2B5EF4-FFF2-40B4-BE49-F238E27FC236}">
                <a16:creationId xmlns:a16="http://schemas.microsoft.com/office/drawing/2014/main" id="{FC91EAB9-96A1-4064-9846-10A08A7AC0A4}"/>
              </a:ext>
            </a:extLst>
          </p:cNvPr>
          <p:cNvSpPr txBox="1"/>
          <p:nvPr/>
        </p:nvSpPr>
        <p:spPr>
          <a:xfrm>
            <a:off x="4400441" y="1508927"/>
            <a:ext cx="4721852" cy="34624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2400" spc="-18" dirty="0" smtClean="0">
                <a:solidFill>
                  <a:srgbClr val="FFFFFF"/>
                </a:solidFill>
                <a:latin typeface="Gadugi" panose="020B0502040204020203" pitchFamily="34" charset="0"/>
                <a:ea typeface="Gadugi" panose="020B0502040204020203" pitchFamily="34" charset="0"/>
              </a:rPr>
              <a:t>UNDERSTANDING PROBLEM</a:t>
            </a:r>
            <a:endParaRPr lang="en-US" sz="2400" spc="-18" dirty="0">
              <a:solidFill>
                <a:srgbClr val="FFFFFF"/>
              </a:solidFill>
              <a:latin typeface="Gadugi" panose="020B0502040204020203" pitchFamily="34" charset="0"/>
              <a:ea typeface="Gadugi" panose="020B0502040204020203" pitchFamily="34" charset="0"/>
            </a:endParaRPr>
          </a:p>
        </p:txBody>
      </p:sp>
      <p:sp>
        <p:nvSpPr>
          <p:cNvPr id="40" name="TextBox 36">
            <a:extLst>
              <a:ext uri="{FF2B5EF4-FFF2-40B4-BE49-F238E27FC236}">
                <a16:creationId xmlns:a16="http://schemas.microsoft.com/office/drawing/2014/main" id="{FC91EAB9-96A1-4064-9846-10A08A7AC0A4}"/>
              </a:ext>
            </a:extLst>
          </p:cNvPr>
          <p:cNvSpPr txBox="1"/>
          <p:nvPr/>
        </p:nvSpPr>
        <p:spPr>
          <a:xfrm>
            <a:off x="6219146" y="3027901"/>
            <a:ext cx="4721852" cy="34624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2400" spc="-18" dirty="0" smtClean="0">
                <a:solidFill>
                  <a:srgbClr val="FFFFFF"/>
                </a:solidFill>
                <a:latin typeface="Gadugi" panose="020B0502040204020203" pitchFamily="34" charset="0"/>
                <a:ea typeface="Gadugi" panose="020B0502040204020203" pitchFamily="34" charset="0"/>
              </a:rPr>
              <a:t>CLEANING DATA</a:t>
            </a:r>
            <a:endParaRPr lang="en-US" sz="2400" spc="-18" dirty="0">
              <a:solidFill>
                <a:srgbClr val="FFFFFF"/>
              </a:solidFill>
              <a:latin typeface="Gadugi" panose="020B0502040204020203" pitchFamily="34" charset="0"/>
              <a:ea typeface="Gadugi" panose="020B0502040204020203" pitchFamily="34" charset="0"/>
            </a:endParaRPr>
          </a:p>
        </p:txBody>
      </p:sp>
      <p:sp>
        <p:nvSpPr>
          <p:cNvPr id="41" name="TextBox 36">
            <a:extLst>
              <a:ext uri="{FF2B5EF4-FFF2-40B4-BE49-F238E27FC236}">
                <a16:creationId xmlns:a16="http://schemas.microsoft.com/office/drawing/2014/main" id="{FC91EAB9-96A1-4064-9846-10A08A7AC0A4}"/>
              </a:ext>
            </a:extLst>
          </p:cNvPr>
          <p:cNvSpPr txBox="1"/>
          <p:nvPr/>
        </p:nvSpPr>
        <p:spPr>
          <a:xfrm>
            <a:off x="7910635" y="4758824"/>
            <a:ext cx="4721852" cy="34624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2400" spc="-18" dirty="0" smtClean="0">
                <a:solidFill>
                  <a:srgbClr val="FFFFFF"/>
                </a:solidFill>
                <a:latin typeface="Gadugi" panose="020B0502040204020203" pitchFamily="34" charset="0"/>
                <a:ea typeface="Gadugi" panose="020B0502040204020203" pitchFamily="34" charset="0"/>
              </a:rPr>
              <a:t>MINING AND ANALYZING DATA</a:t>
            </a:r>
            <a:endParaRPr lang="en-US" sz="2400" spc="-18" dirty="0">
              <a:solidFill>
                <a:srgbClr val="FFFFFF"/>
              </a:solidFill>
              <a:latin typeface="Gadugi" panose="020B0502040204020203" pitchFamily="34" charset="0"/>
              <a:ea typeface="Gadugi" panose="020B0502040204020203" pitchFamily="34" charset="0"/>
            </a:endParaRPr>
          </a:p>
        </p:txBody>
      </p:sp>
      <p:sp>
        <p:nvSpPr>
          <p:cNvPr id="42" name="TextBox 36">
            <a:extLst>
              <a:ext uri="{FF2B5EF4-FFF2-40B4-BE49-F238E27FC236}">
                <a16:creationId xmlns:a16="http://schemas.microsoft.com/office/drawing/2014/main" id="{FC91EAB9-96A1-4064-9846-10A08A7AC0A4}"/>
              </a:ext>
            </a:extLst>
          </p:cNvPr>
          <p:cNvSpPr txBox="1"/>
          <p:nvPr/>
        </p:nvSpPr>
        <p:spPr>
          <a:xfrm>
            <a:off x="9511611" y="6373276"/>
            <a:ext cx="4721852" cy="34624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2400" spc="-18" dirty="0" smtClean="0">
                <a:solidFill>
                  <a:srgbClr val="FFFFFF"/>
                </a:solidFill>
                <a:latin typeface="Gadugi" panose="020B0502040204020203" pitchFamily="34" charset="0"/>
                <a:ea typeface="Gadugi" panose="020B0502040204020203" pitchFamily="34" charset="0"/>
              </a:rPr>
              <a:t>INTERPRETING RESULTS</a:t>
            </a:r>
            <a:endParaRPr lang="en-US" sz="2400" spc="-18" dirty="0">
              <a:solidFill>
                <a:srgbClr val="FFFFFF"/>
              </a:solidFill>
              <a:latin typeface="Gadugi" panose="020B0502040204020203" pitchFamily="34" charset="0"/>
              <a:ea typeface="Gadugi" panose="020B0502040204020203" pitchFamily="34" charset="0"/>
            </a:endParaRPr>
          </a:p>
        </p:txBody>
      </p:sp>
      <p:sp>
        <p:nvSpPr>
          <p:cNvPr id="43" name="TextBox 36">
            <a:extLst>
              <a:ext uri="{FF2B5EF4-FFF2-40B4-BE49-F238E27FC236}">
                <a16:creationId xmlns:a16="http://schemas.microsoft.com/office/drawing/2014/main" id="{FC91EAB9-96A1-4064-9846-10A08A7AC0A4}"/>
              </a:ext>
            </a:extLst>
          </p:cNvPr>
          <p:cNvSpPr txBox="1"/>
          <p:nvPr/>
        </p:nvSpPr>
        <p:spPr>
          <a:xfrm>
            <a:off x="11299610" y="7987728"/>
            <a:ext cx="4721852" cy="346249"/>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ts val="2659"/>
              </a:lnSpc>
            </a:pPr>
            <a:r>
              <a:rPr lang="en-US" sz="2400" spc="-18" dirty="0" smtClean="0">
                <a:solidFill>
                  <a:srgbClr val="FFFFFF"/>
                </a:solidFill>
                <a:latin typeface="Gadugi" panose="020B0502040204020203" pitchFamily="34" charset="0"/>
                <a:ea typeface="Gadugi" panose="020B0502040204020203" pitchFamily="34" charset="0"/>
              </a:rPr>
              <a:t>PRESENT FINDINGS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539921" y="5077855"/>
            <a:ext cx="4146694" cy="872034"/>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80239" y="3417674"/>
            <a:ext cx="3632723" cy="1180516"/>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smtClean="0">
                <a:latin typeface="Gadugi" panose="020B0502040204020203" pitchFamily="34" charset="0"/>
                <a:ea typeface="Gadugi" panose="020B0502040204020203" pitchFamily="34" charset="0"/>
              </a:rPr>
              <a:t>16</a:t>
            </a:r>
            <a:endParaRPr lang="en-US" sz="7200" spc="-72" dirty="0">
              <a:latin typeface="Gadugi" panose="020B0502040204020203" pitchFamily="34" charset="0"/>
              <a:ea typeface="Gadugi" panose="020B0502040204020203" pitchFamily="34" charset="0"/>
            </a:endParaRPr>
          </a:p>
        </p:txBody>
      </p:sp>
      <p:sp>
        <p:nvSpPr>
          <p:cNvPr id="16" name="TextBox 2">
            <a:extLst>
              <a:ext uri="{FF2B5EF4-FFF2-40B4-BE49-F238E27FC236}">
                <a16:creationId xmlns:a16="http://schemas.microsoft.com/office/drawing/2014/main" id="{DEC18DCB-822A-4D81-B43D-EA065F5C2E6C}"/>
              </a:ext>
            </a:extLst>
          </p:cNvPr>
          <p:cNvSpPr txBox="1"/>
          <p:nvPr/>
        </p:nvSpPr>
        <p:spPr>
          <a:xfrm>
            <a:off x="6921921" y="5159842"/>
            <a:ext cx="4146694" cy="872034"/>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3359"/>
              </a:lnSpc>
            </a:pPr>
            <a:r>
              <a:rPr lang="en-US" sz="2400" spc="-24" dirty="0" smtClean="0">
                <a:latin typeface="Gadugi" panose="020B0502040204020203" pitchFamily="34" charset="0"/>
                <a:ea typeface="Gadugi" panose="020B0502040204020203" pitchFamily="34" charset="0"/>
              </a:rPr>
              <a:t>REACTIONS TO ANIMAL</a:t>
            </a:r>
          </a:p>
          <a:p>
            <a:pPr algn="ctr">
              <a:lnSpc>
                <a:spcPts val="3359"/>
              </a:lnSpc>
            </a:pPr>
            <a:r>
              <a:rPr lang="en-US" sz="2400" spc="-24" dirty="0" smtClean="0">
                <a:latin typeface="Gadugi" panose="020B0502040204020203" pitchFamily="34" charset="0"/>
                <a:ea typeface="Gadugi" panose="020B0502040204020203" pitchFamily="34" charset="0"/>
              </a:rPr>
              <a:t>CATEGORY</a:t>
            </a:r>
          </a:p>
        </p:txBody>
      </p:sp>
      <p:sp>
        <p:nvSpPr>
          <p:cNvPr id="17" name="TextBox 13">
            <a:extLst>
              <a:ext uri="{FF2B5EF4-FFF2-40B4-BE49-F238E27FC236}">
                <a16:creationId xmlns:a16="http://schemas.microsoft.com/office/drawing/2014/main" id="{BF1757EB-BE6D-456B-AAE1-9199DF89AC44}"/>
              </a:ext>
            </a:extLst>
          </p:cNvPr>
          <p:cNvSpPr txBox="1"/>
          <p:nvPr/>
        </p:nvSpPr>
        <p:spPr>
          <a:xfrm>
            <a:off x="6941930" y="3443367"/>
            <a:ext cx="3632723" cy="1180516"/>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smtClean="0">
                <a:latin typeface="Gadugi" panose="020B0502040204020203" pitchFamily="34" charset="0"/>
                <a:ea typeface="Gadugi" panose="020B0502040204020203" pitchFamily="34" charset="0"/>
              </a:rPr>
              <a:t>1897</a:t>
            </a:r>
            <a:endParaRPr lang="en-US" sz="7200" spc="-72" dirty="0">
              <a:latin typeface="Gadugi" panose="020B0502040204020203" pitchFamily="34" charset="0"/>
              <a:ea typeface="Gadugi" panose="020B0502040204020203" pitchFamily="34" charset="0"/>
            </a:endParaRPr>
          </a:p>
        </p:txBody>
      </p:sp>
      <p:sp>
        <p:nvSpPr>
          <p:cNvPr id="18" name="TextBox 2">
            <a:extLst>
              <a:ext uri="{FF2B5EF4-FFF2-40B4-BE49-F238E27FC236}">
                <a16:creationId xmlns:a16="http://schemas.microsoft.com/office/drawing/2014/main" id="{DEC18DCB-822A-4D81-B43D-EA065F5C2E6C}"/>
              </a:ext>
            </a:extLst>
          </p:cNvPr>
          <p:cNvSpPr txBox="1"/>
          <p:nvPr/>
        </p:nvSpPr>
        <p:spPr>
          <a:xfrm>
            <a:off x="11963400" y="5154980"/>
            <a:ext cx="4146694" cy="872034"/>
          </a:xfrm>
          <a:prstGeom prst="rect">
            <a:avLst/>
          </a:prstGeom>
        </p:spPr>
        <p:txBody>
          <a:bodyPr wrap="square"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3359"/>
              </a:lnSpc>
            </a:pPr>
            <a:r>
              <a:rPr lang="en-US" sz="2400" spc="-24" dirty="0" smtClean="0">
                <a:latin typeface="Gadugi" panose="020B0502040204020203" pitchFamily="34" charset="0"/>
                <a:ea typeface="Gadugi" panose="020B0502040204020203" pitchFamily="34" charset="0"/>
              </a:rPr>
              <a:t>MONTH WITH MOST </a:t>
            </a:r>
          </a:p>
          <a:p>
            <a:pPr algn="ctr">
              <a:lnSpc>
                <a:spcPts val="3359"/>
              </a:lnSpc>
            </a:pPr>
            <a:r>
              <a:rPr lang="en-US" sz="2400" spc="-24" dirty="0" smtClean="0">
                <a:latin typeface="Gadugi" panose="020B0502040204020203" pitchFamily="34" charset="0"/>
                <a:ea typeface="Gadugi" panose="020B0502040204020203" pitchFamily="34" charset="0"/>
              </a:rPr>
              <a:t>POSTS</a:t>
            </a:r>
          </a:p>
        </p:txBody>
      </p:sp>
      <p:sp>
        <p:nvSpPr>
          <p:cNvPr id="19" name="TextBox 13">
            <a:extLst>
              <a:ext uri="{FF2B5EF4-FFF2-40B4-BE49-F238E27FC236}">
                <a16:creationId xmlns:a16="http://schemas.microsoft.com/office/drawing/2014/main" id="{BF1757EB-BE6D-456B-AAE1-9199DF89AC44}"/>
              </a:ext>
            </a:extLst>
          </p:cNvPr>
          <p:cNvSpPr txBox="1"/>
          <p:nvPr/>
        </p:nvSpPr>
        <p:spPr>
          <a:xfrm>
            <a:off x="12082653" y="3371494"/>
            <a:ext cx="3632723" cy="1180516"/>
          </a:xfrm>
          <a:prstGeom prst="rect">
            <a:avLst/>
          </a:prstGeom>
        </p:spPr>
        <p:txBody>
          <a:bodyPr lIns="0" tIns="0" rIns="0" bIns="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0080"/>
              </a:lnSpc>
            </a:pPr>
            <a:r>
              <a:rPr lang="en-US" sz="7200" spc="-72" dirty="0" smtClean="0">
                <a:latin typeface="Gadugi" panose="020B0502040204020203" pitchFamily="34" charset="0"/>
                <a:ea typeface="Gadugi" panose="020B0502040204020203" pitchFamily="34" charset="0"/>
              </a:rPr>
              <a:t>January</a:t>
            </a:r>
            <a:endParaRPr lang="en-US" sz="7200" spc="-72" dirty="0">
              <a:latin typeface="Gadugi" panose="020B0502040204020203" pitchFamily="34" charset="0"/>
              <a:ea typeface="Gadugi"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stretch>
            <a:fillRect/>
          </a:stretch>
        </p:blipFill>
        <p:spPr>
          <a:xfrm>
            <a:off x="3102895" y="1245849"/>
            <a:ext cx="12537190" cy="7522314"/>
          </a:xfrm>
          <a:prstGeom prst="rect">
            <a:avLst/>
          </a:prstGeom>
        </p:spPr>
      </p:pic>
      <p:grpSp>
        <p:nvGrpSpPr>
          <p:cNvPr id="10" name="Group 10"/>
          <p:cNvGrpSpPr/>
          <p:nvPr/>
        </p:nvGrpSpPr>
        <p:grpSpPr>
          <a:xfrm rot="1153642">
            <a:off x="706770" y="7647962"/>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rotWithShape="1">
          <a:blip r:embed="rId7"/>
          <a:srcRect l="618" t="3320" r="785" b="1477"/>
          <a:stretch/>
        </p:blipFill>
        <p:spPr>
          <a:xfrm>
            <a:off x="3142405" y="1231449"/>
            <a:ext cx="13484652" cy="7815945"/>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1178</TotalTime>
  <Words>294</Words>
  <Application>Microsoft Office PowerPoint</Application>
  <PresentationFormat>Custom</PresentationFormat>
  <Paragraphs>82</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Clear Sans Regular Bold</vt:lpstr>
      <vt:lpstr>Wingdings 3</vt:lpstr>
      <vt:lpstr>Century Gothic</vt:lpstr>
      <vt:lpstr>Arial</vt:lpstr>
      <vt:lpstr>Söhne</vt:lpstr>
      <vt:lpstr>Graphik Regular</vt:lpstr>
      <vt:lpstr>Gadugi</vt:lpstr>
      <vt:lpstr>Calibri</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Meme</cp:lastModifiedBy>
  <cp:revision>20</cp:revision>
  <dcterms:created xsi:type="dcterms:W3CDTF">2006-08-16T00:00:00Z</dcterms:created>
  <dcterms:modified xsi:type="dcterms:W3CDTF">2023-10-06T08:51:25Z</dcterms:modified>
  <dc:identifier>DAEhDyfaYKE</dc:identifier>
</cp:coreProperties>
</file>